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1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612" r:id="rId26"/>
    <p:sldId id="616" r:id="rId27"/>
    <p:sldId id="613" r:id="rId28"/>
    <p:sldId id="614" r:id="rId29"/>
    <p:sldId id="615" r:id="rId30"/>
    <p:sldId id="618" r:id="rId31"/>
    <p:sldId id="617" r:id="rId32"/>
    <p:sldId id="619" r:id="rId33"/>
    <p:sldId id="609" r:id="rId34"/>
    <p:sldId id="610" r:id="rId35"/>
    <p:sldId id="611" r:id="rId36"/>
    <p:sldId id="636" r:id="rId37"/>
    <p:sldId id="639" r:id="rId38"/>
    <p:sldId id="640" r:id="rId39"/>
    <p:sldId id="641" r:id="rId40"/>
    <p:sldId id="642" r:id="rId41"/>
    <p:sldId id="643" r:id="rId42"/>
    <p:sldId id="644" r:id="rId43"/>
    <p:sldId id="645" r:id="rId44"/>
    <p:sldId id="646" r:id="rId45"/>
    <p:sldId id="647" r:id="rId46"/>
    <p:sldId id="660" r:id="rId47"/>
    <p:sldId id="677" r:id="rId48"/>
    <p:sldId id="655" r:id="rId49"/>
    <p:sldId id="659" r:id="rId50"/>
    <p:sldId id="661" r:id="rId51"/>
    <p:sldId id="670" r:id="rId52"/>
    <p:sldId id="671" r:id="rId53"/>
    <p:sldId id="672" r:id="rId54"/>
    <p:sldId id="673" r:id="rId55"/>
    <p:sldId id="674" r:id="rId56"/>
    <p:sldId id="675" r:id="rId57"/>
    <p:sldId id="676" r:id="rId58"/>
    <p:sldId id="678" r:id="rId59"/>
    <p:sldId id="700" r:id="rId60"/>
    <p:sldId id="737" r:id="rId61"/>
    <p:sldId id="738" r:id="rId62"/>
    <p:sldId id="739" r:id="rId63"/>
    <p:sldId id="740" r:id="rId64"/>
    <p:sldId id="704" r:id="rId65"/>
    <p:sldId id="707" r:id="rId66"/>
    <p:sldId id="743" r:id="rId67"/>
    <p:sldId id="744" r:id="rId68"/>
    <p:sldId id="745" r:id="rId69"/>
    <p:sldId id="746" r:id="rId70"/>
    <p:sldId id="747" r:id="rId71"/>
    <p:sldId id="710" r:id="rId72"/>
    <p:sldId id="711" r:id="rId73"/>
    <p:sldId id="712" r:id="rId74"/>
    <p:sldId id="713" r:id="rId75"/>
    <p:sldId id="714" r:id="rId76"/>
    <p:sldId id="715" r:id="rId77"/>
    <p:sldId id="716" r:id="rId78"/>
    <p:sldId id="717" r:id="rId79"/>
    <p:sldId id="727" r:id="rId80"/>
    <p:sldId id="718" r:id="rId81"/>
    <p:sldId id="719" r:id="rId82"/>
    <p:sldId id="720" r:id="rId83"/>
    <p:sldId id="721" r:id="rId84"/>
    <p:sldId id="754" r:id="rId85"/>
    <p:sldId id="722" r:id="rId86"/>
    <p:sldId id="723" r:id="rId87"/>
    <p:sldId id="725" r:id="rId88"/>
    <p:sldId id="724" r:id="rId89"/>
    <p:sldId id="726" r:id="rId90"/>
    <p:sldId id="596" r:id="rId91"/>
    <p:sldId id="597" r:id="rId92"/>
    <p:sldId id="598" r:id="rId93"/>
    <p:sldId id="599" r:id="rId94"/>
    <p:sldId id="600" r:id="rId95"/>
    <p:sldId id="601" r:id="rId96"/>
    <p:sldId id="602" r:id="rId97"/>
    <p:sldId id="604" r:id="rId98"/>
    <p:sldId id="605" r:id="rId99"/>
    <p:sldId id="608" r:id="rId100"/>
    <p:sldId id="627" r:id="rId101"/>
    <p:sldId id="628" r:id="rId102"/>
    <p:sldId id="606" r:id="rId103"/>
    <p:sldId id="607" r:id="rId104"/>
    <p:sldId id="638" r:id="rId105"/>
    <p:sldId id="648" r:id="rId106"/>
    <p:sldId id="657" r:id="rId107"/>
    <p:sldId id="650" r:id="rId108"/>
    <p:sldId id="658" r:id="rId109"/>
    <p:sldId id="656" r:id="rId110"/>
    <p:sldId id="649" r:id="rId111"/>
    <p:sldId id="651" r:id="rId112"/>
    <p:sldId id="652" r:id="rId113"/>
    <p:sldId id="653" r:id="rId114"/>
    <p:sldId id="654" r:id="rId115"/>
    <p:sldId id="662" r:id="rId116"/>
    <p:sldId id="663" r:id="rId117"/>
    <p:sldId id="664" r:id="rId118"/>
    <p:sldId id="669" r:id="rId119"/>
    <p:sldId id="665" r:id="rId120"/>
    <p:sldId id="668" r:id="rId121"/>
    <p:sldId id="667" r:id="rId122"/>
    <p:sldId id="681" r:id="rId123"/>
    <p:sldId id="679" r:id="rId124"/>
    <p:sldId id="682" r:id="rId125"/>
    <p:sldId id="683" r:id="rId126"/>
    <p:sldId id="684" r:id="rId127"/>
    <p:sldId id="686" r:id="rId128"/>
    <p:sldId id="685" r:id="rId129"/>
    <p:sldId id="689" r:id="rId130"/>
    <p:sldId id="688" r:id="rId131"/>
    <p:sldId id="690" r:id="rId132"/>
    <p:sldId id="691" r:id="rId133"/>
    <p:sldId id="692" r:id="rId134"/>
    <p:sldId id="696" r:id="rId135"/>
    <p:sldId id="697" r:id="rId136"/>
    <p:sldId id="698" r:id="rId137"/>
    <p:sldId id="735" r:id="rId138"/>
    <p:sldId id="736" r:id="rId139"/>
    <p:sldId id="699" r:id="rId140"/>
    <p:sldId id="703" r:id="rId141"/>
    <p:sldId id="752" r:id="rId142"/>
    <p:sldId id="753" r:id="rId143"/>
    <p:sldId id="755" r:id="rId144"/>
    <p:sldId id="756" r:id="rId145"/>
    <p:sldId id="694" r:id="rId146"/>
    <p:sldId id="693" r:id="rId147"/>
    <p:sldId id="695" r:id="rId148"/>
    <p:sldId id="751" r:id="rId149"/>
    <p:sldId id="757" r:id="rId150"/>
    <p:sldId id="728" r:id="rId151"/>
    <p:sldId id="729" r:id="rId152"/>
    <p:sldId id="730" r:id="rId153"/>
    <p:sldId id="731" r:id="rId154"/>
    <p:sldId id="732" r:id="rId155"/>
    <p:sldId id="733" r:id="rId156"/>
    <p:sldId id="734" r:id="rId157"/>
    <p:sldId id="748" r:id="rId158"/>
    <p:sldId id="749" r:id="rId159"/>
    <p:sldId id="750" r:id="rId1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논문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700"/>
            <p14:sldId id="737"/>
            <p14:sldId id="738"/>
            <p14:sldId id="739"/>
            <p14:sldId id="740"/>
            <p14:sldId id="704"/>
            <p14:sldId id="707"/>
            <p14:sldId id="743"/>
            <p14:sldId id="744"/>
            <p14:sldId id="745"/>
            <p14:sldId id="746"/>
            <p14:sldId id="747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54"/>
            <p14:sldId id="722"/>
            <p14:sldId id="723"/>
            <p14:sldId id="725"/>
            <p14:sldId id="724"/>
            <p14:sldId id="726"/>
          </p14:sldIdLst>
        </p14:section>
        <p14:section name="업무" id="{AD3C0609-DA0B-2243-B228-DF54E42B4499}">
          <p14:sldIdLst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91"/>
            <p14:sldId id="692"/>
            <p14:sldId id="696"/>
            <p14:sldId id="697"/>
            <p14:sldId id="698"/>
            <p14:sldId id="735"/>
            <p14:sldId id="736"/>
            <p14:sldId id="699"/>
            <p14:sldId id="703"/>
            <p14:sldId id="752"/>
            <p14:sldId id="753"/>
            <p14:sldId id="755"/>
            <p14:sldId id="756"/>
            <p14:sldId id="694"/>
            <p14:sldId id="693"/>
            <p14:sldId id="695"/>
            <p14:sldId id="751"/>
            <p14:sldId id="757"/>
            <p14:sldId id="728"/>
            <p14:sldId id="729"/>
            <p14:sldId id="730"/>
            <p14:sldId id="731"/>
            <p14:sldId id="732"/>
            <p14:sldId id="733"/>
            <p14:sldId id="734"/>
            <p14:sldId id="748"/>
            <p14:sldId id="749"/>
            <p14:sldId id="7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7" autoAdjust="0"/>
    <p:restoredTop sz="94906" autoAdjust="0"/>
  </p:normalViewPr>
  <p:slideViewPr>
    <p:cSldViewPr snapToGrid="0">
      <p:cViewPr varScale="1">
        <p:scale>
          <a:sx n="124" d="100"/>
          <a:sy n="124" d="100"/>
        </p:scale>
        <p:origin x="7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notesMaster" Target="notesMasters/notesMaster1.xml"/><Relationship Id="rId16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2023. 8. 7.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576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226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1358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41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1212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6089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4774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9821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37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611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7055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5910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13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14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90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74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58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6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84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56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61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422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01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5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7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55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9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851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8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248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79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9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5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39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67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5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618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299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81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6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36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9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90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28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582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18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679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753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676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554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90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4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53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223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04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44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230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892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363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1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16.png"/><Relationship Id="rId4" Type="http://schemas.openxmlformats.org/officeDocument/2006/relationships/image" Target="../media/image12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117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118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notesSlide" Target="../notesSlides/notesSlide122.xml"/><Relationship Id="rId16" Type="http://schemas.openxmlformats.org/officeDocument/2006/relationships/image" Target="../media/image203.png"/><Relationship Id="rId20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19" Type="http://schemas.openxmlformats.org/officeDocument/2006/relationships/image" Target="../media/image206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" Type="http://schemas.openxmlformats.org/officeDocument/2006/relationships/notesSlide" Target="../notesSlides/notesSlide123.xml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26" Type="http://schemas.openxmlformats.org/officeDocument/2006/relationships/image" Target="../media/image231.png"/><Relationship Id="rId3" Type="http://schemas.openxmlformats.org/officeDocument/2006/relationships/image" Target="../media/image169.png"/><Relationship Id="rId21" Type="http://schemas.openxmlformats.org/officeDocument/2006/relationships/image" Target="../media/image226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230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24" Type="http://schemas.openxmlformats.org/officeDocument/2006/relationships/image" Target="../media/image229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em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jax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0245"/>
              </p:ext>
            </p:extLst>
          </p:nvPr>
        </p:nvGraphicFramePr>
        <p:xfrm>
          <a:off x="437068" y="1897285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542443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and Fine-tunned model : vit_base_patch16_224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14E0C-EF2F-9146-AFFC-741C42EA80B1}"/>
              </a:ext>
            </a:extLst>
          </p:cNvPr>
          <p:cNvSpPr txBox="1"/>
          <p:nvPr/>
        </p:nvSpPr>
        <p:spPr>
          <a:xfrm>
            <a:off x="5726243" y="565312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dirty="0"/>
              <a:t>https://</a:t>
            </a:r>
            <a:r>
              <a:rPr lang="en" altLang="ko-Kore-KR" dirty="0" err="1"/>
              <a:t>davidlds.tistory.com</a:t>
            </a:r>
            <a:r>
              <a:rPr lang="en" altLang="ko-Kore-KR" dirty="0"/>
              <a:t>/27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52947-ABF1-1A4F-BFBE-411E1F8EEB75}"/>
              </a:ext>
            </a:extLst>
          </p:cNvPr>
          <p:cNvSpPr txBox="1"/>
          <p:nvPr/>
        </p:nvSpPr>
        <p:spPr>
          <a:xfrm>
            <a:off x="3770617" y="6069724"/>
            <a:ext cx="794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Ref) pre-training accuracy = 77.91%, fine-tuning accuracy = 84.15%</a:t>
            </a:r>
            <a:endParaRPr lang="ko-Kore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6E040-0A6A-8F40-A939-64B7D85A2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0"/>
          <a:stretch/>
        </p:blipFill>
        <p:spPr>
          <a:xfrm>
            <a:off x="796663" y="4238825"/>
            <a:ext cx="3994551" cy="1091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7C9F06-362C-6F42-AB0B-28649650C3D0}"/>
              </a:ext>
            </a:extLst>
          </p:cNvPr>
          <p:cNvSpPr/>
          <p:nvPr/>
        </p:nvSpPr>
        <p:spPr>
          <a:xfrm>
            <a:off x="2934353" y="5128977"/>
            <a:ext cx="616450" cy="1908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A2B6C-876A-9541-93EE-B4E813559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" y="2878183"/>
            <a:ext cx="314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2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</a:t>
            </a:r>
            <a:r>
              <a:rPr kumimoji="1" lang="en-US" altLang="ko-Kore-KR" dirty="0">
                <a:solidFill>
                  <a:srgbClr val="0000FF"/>
                </a:solidFill>
              </a:rPr>
              <a:t>_in21k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 = 0.003, Batch size = 64, epochs = 8, (160k</a:t>
            </a:r>
            <a:r>
              <a:rPr kumimoji="1" lang="ko-KR" altLang="en-US" dirty="0"/>
              <a:t> </a:t>
            </a:r>
            <a:r>
              <a:rPr kumimoji="1" lang="en-US" altLang="ko-KR" dirty="0"/>
              <a:t>steps) -&gt; Accuracy = 71.18%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Accuracy is lower than 77%. Train the last model with changed Lr(=0.0003).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Lr = 0.0003, Batch size = 64, epochs = 8, (160k steps) -&gt; Accuracy = 76.79%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CA3E31-6489-0F4E-8013-A8AD957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" y="2247448"/>
            <a:ext cx="9131015" cy="10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79F797-F805-2340-836E-B3FC61C2F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4"/>
          <a:stretch/>
        </p:blipFill>
        <p:spPr>
          <a:xfrm>
            <a:off x="793820" y="4132753"/>
            <a:ext cx="3699515" cy="10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7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</a:t>
            </a:r>
            <a:r>
              <a:rPr kumimoji="1" lang="ko-KR" altLang="en-US" dirty="0"/>
              <a:t>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되도록 변경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나누지 않았던 오류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18E56-BDDF-E14E-A7B5-CAA83D84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4" y="3328827"/>
            <a:ext cx="3560394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1B2EED-934C-1643-A6B0-A03C9E34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45" y="3328827"/>
            <a:ext cx="6495700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05B41-068C-F741-ADEE-0AA296F1B65B}"/>
              </a:ext>
            </a:extLst>
          </p:cNvPr>
          <p:cNvSpPr/>
          <p:nvPr/>
        </p:nvSpPr>
        <p:spPr>
          <a:xfrm>
            <a:off x="1160757" y="5229547"/>
            <a:ext cx="3257945" cy="115813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48B43D-4C34-1142-9163-6C3355A8D44E}"/>
              </a:ext>
            </a:extLst>
          </p:cNvPr>
          <p:cNvSpPr/>
          <p:nvPr/>
        </p:nvSpPr>
        <p:spPr>
          <a:xfrm>
            <a:off x="5474190" y="4883941"/>
            <a:ext cx="4245163" cy="124973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7275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나누는 값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06EF1-7FC5-AD4B-AD20-8ABEE13C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3048156"/>
            <a:ext cx="8140700" cy="3390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1CFB3E-CB0B-7A47-86AB-D88ECC113C80}"/>
              </a:ext>
            </a:extLst>
          </p:cNvPr>
          <p:cNvSpPr/>
          <p:nvPr/>
        </p:nvSpPr>
        <p:spPr>
          <a:xfrm>
            <a:off x="2422765" y="5834739"/>
            <a:ext cx="7430152" cy="3087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83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53121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76.92%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74.11%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75.07%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76.16%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78.65%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78.43%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763C4-A5D3-E74D-95E7-F50850A4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62938"/>
            <a:ext cx="5356360" cy="29131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02948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3.00E-04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2.95E-04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2.80E-04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2.56E-04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2.25E-04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1.89E-04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1.50E-04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1.11E-04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7.50E-05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4.39E-05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2.01E-05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5.11E-06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9822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11562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763C4-A5D3-E74D-95E7-F50850A4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62938"/>
            <a:ext cx="5356360" cy="29131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65975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3662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A0059-9232-F645-A43A-2B7322854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57"/>
          <a:stretch/>
        </p:blipFill>
        <p:spPr>
          <a:xfrm>
            <a:off x="437068" y="1678112"/>
            <a:ext cx="5619642" cy="3161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87FCE6-6800-3844-813B-FA456D562A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9" b="-1504"/>
          <a:stretch/>
        </p:blipFill>
        <p:spPr>
          <a:xfrm>
            <a:off x="6135292" y="1678112"/>
            <a:ext cx="5619642" cy="16592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1C570-F9E1-4944-AF2D-EF4D80BB78D3}"/>
              </a:ext>
            </a:extLst>
          </p:cNvPr>
          <p:cNvSpPr/>
          <p:nvPr/>
        </p:nvSpPr>
        <p:spPr>
          <a:xfrm>
            <a:off x="971225" y="3638765"/>
            <a:ext cx="4432981" cy="20377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69CD6-9973-804D-AE0A-04740052AAEC}"/>
              </a:ext>
            </a:extLst>
          </p:cNvPr>
          <p:cNvSpPr/>
          <p:nvPr/>
        </p:nvSpPr>
        <p:spPr>
          <a:xfrm>
            <a:off x="971226" y="4029182"/>
            <a:ext cx="2388424" cy="39897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85426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87FCE6-6800-3844-813B-FA456D562A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9" b="-1504"/>
          <a:stretch/>
        </p:blipFill>
        <p:spPr>
          <a:xfrm>
            <a:off x="437068" y="1678112"/>
            <a:ext cx="5619642" cy="1659276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96899"/>
              </p:ext>
            </p:extLst>
          </p:nvPr>
        </p:nvGraphicFramePr>
        <p:xfrm>
          <a:off x="1001646" y="3706720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1637644" y="33373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437068" y="480221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36BADD53-B830-AC48-B9C7-9B3A6906B796}"/>
              </a:ext>
            </a:extLst>
          </p:cNvPr>
          <p:cNvSpPr/>
          <p:nvPr/>
        </p:nvSpPr>
        <p:spPr>
          <a:xfrm>
            <a:off x="4425319" y="481230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3940808" y="4446877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106975" y="4704338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404771" y="4494437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895024" y="3906877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893543" y="4986877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EDCF69-8AEF-AF44-B307-0BFAF9EF9DA1}"/>
              </a:ext>
            </a:extLst>
          </p:cNvPr>
          <p:cNvSpPr/>
          <p:nvPr/>
        </p:nvSpPr>
        <p:spPr>
          <a:xfrm>
            <a:off x="7846278" y="3567857"/>
            <a:ext cx="215757" cy="2838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8307433" y="4446877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6399929" y="4812303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540292" y="4494435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768588" y="4812302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10192031" y="4781887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9052078" y="4494435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4445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Debug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note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결과 이미지 중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대문자가 아닌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소문자로 인한 에러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리눅스 커널 해당 폴더에서 코드 입력 시 해결됨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" altLang="ko-KR" dirty="0"/>
              <a:t>rename 's/\.jpg$/.JPG/' *.jpg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Run</a:t>
            </a:r>
            <a:r>
              <a:rPr kumimoji="1" lang="ko-KR" altLang="en-US" dirty="0"/>
              <a:t> 마다 수정해야할 부분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path_proposed</a:t>
            </a:r>
            <a:r>
              <a:rPr kumimoji="1" lang="ko-KR" altLang="en-US" dirty="0"/>
              <a:t>만 새로운 모델 폴더로 변경하면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크기에 따른 동적 프로그래밍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일부 이미지 크기가 맞지 않는 경우가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수정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질문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메서드 수정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이미지 </a:t>
            </a:r>
            <a:r>
              <a:rPr kumimoji="1" lang="en-US" altLang="ko-KR" dirty="0"/>
              <a:t>crop)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B52A-933B-8844-822B-A141C71C0E1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9E7B4-77E2-2D4C-B54C-DF1802F1D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4" y="3561308"/>
            <a:ext cx="5715000" cy="46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F955-87A8-1C4F-AD9C-F5380276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4" y="4505215"/>
            <a:ext cx="4406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8631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총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이미지 파일 진행 </a:t>
            </a:r>
            <a:r>
              <a:rPr kumimoji="1" lang="en-US" altLang="ko-KR" dirty="0"/>
              <a:t>(1-5.JPG,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2-10.JPG, 2-12.JPG,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DBA68-25A3-B64E-A394-665C4B39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37068" y="2394456"/>
            <a:ext cx="3797300" cy="325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BC226-1561-1243-881E-FDEB43425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2598014"/>
            <a:ext cx="2552700" cy="303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6EA14-0F3F-A74B-AF3D-F2A98682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6" y="2598014"/>
            <a:ext cx="2374900" cy="303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69AE-819E-0A4D-8F44-456BBF65C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9" y="2587740"/>
            <a:ext cx="2501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1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형태의 결과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엑셀</a:t>
            </a:r>
            <a:r>
              <a:rPr kumimoji="1" lang="ko-KR" altLang="en-US" dirty="0"/>
              <a:t> 형태의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52245-E3B8-304F-BC5B-E549DBF8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2219488"/>
            <a:ext cx="7632700" cy="1562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42640-E29D-6E40-9B83-D3BA02CD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4374238"/>
            <a:ext cx="77470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F912-DF55-2E41-86A0-1AD806A6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4" y="3984868"/>
            <a:ext cx="1610831" cy="2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78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K3C256L32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G(1777409, 87312826368) , R/B(1777409, 82462113792)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741C-FEE1-E14C-B545-5C69754D1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0" y="2886771"/>
            <a:ext cx="4247948" cy="31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34DF99-A701-5C47-8FDF-6B294C0A1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50" y="2876496"/>
            <a:ext cx="4213619" cy="3193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5453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K3C16L21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G(2769, 172228608) , R/B(2769, 171048960)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230B4-9E07-2344-80D7-F4746E31C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9" y="2886771"/>
            <a:ext cx="4673029" cy="1846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5407A4-DA83-2F46-AAF9-A456C6C93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45" y="2886771"/>
            <a:ext cx="4673029" cy="1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96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5377AAC8-8A1B-1B4D-ACF5-D875D498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86700"/>
              </p:ext>
            </p:extLst>
          </p:nvPr>
        </p:nvGraphicFramePr>
        <p:xfrm>
          <a:off x="6429918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87312826368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172228608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82462113792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171048960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182B10-041E-954E-B112-E9890621A001}"/>
              </a:ext>
            </a:extLst>
          </p:cNvPr>
          <p:cNvSpPr txBox="1"/>
          <p:nvPr/>
        </p:nvSpPr>
        <p:spPr>
          <a:xfrm>
            <a:off x="2304387" y="2481776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[Parameters]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58D8-D791-F749-8B47-E2F903EF6145}"/>
              </a:ext>
            </a:extLst>
          </p:cNvPr>
          <p:cNvSpPr txBox="1"/>
          <p:nvPr/>
        </p:nvSpPr>
        <p:spPr>
          <a:xfrm>
            <a:off x="8670230" y="2481776"/>
            <a:ext cx="9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[FLOPs]</a:t>
            </a:r>
            <a:endParaRPr kumimoji="1" lang="ko-Kore-KR" altLang="en-US" dirty="0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A1F9CB42-58A8-0542-B779-FBD3A55BC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42601"/>
              </p:ext>
            </p:extLst>
          </p:nvPr>
        </p:nvGraphicFramePr>
        <p:xfrm>
          <a:off x="329532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81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423578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13930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073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888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1079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6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145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85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1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2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9722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198494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7903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539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/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49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/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31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3" name="위쪽/아래쪽 화살표[U] 2">
            <a:extLst>
              <a:ext uri="{FF2B5EF4-FFF2-40B4-BE49-F238E27FC236}">
                <a16:creationId xmlns:a16="http://schemas.microsoft.com/office/drawing/2014/main" id="{CAF8E8E0-3646-5446-AE4D-A33130F42E2E}"/>
              </a:ext>
            </a:extLst>
          </p:cNvPr>
          <p:cNvSpPr/>
          <p:nvPr/>
        </p:nvSpPr>
        <p:spPr>
          <a:xfrm>
            <a:off x="10688093" y="3605994"/>
            <a:ext cx="369869" cy="5514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256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406154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1855075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solidFill>
                  <a:srgbClr val="333333"/>
                </a:solidFill>
                <a:latin typeface="Noto Sans" panose="020B0604020202020204" pitchFamily="34" charset="0"/>
              </a:rPr>
              <a:t>AdamW</a:t>
            </a: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warmup of 10k steps and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SGD, 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cosine learning rate schedule with a linear warmup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79050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Specifications of the Mixer architectures.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L/16 is the best model.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1DF23-0CD4-F447-8E2B-24EA3112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9" y="3098737"/>
            <a:ext cx="9042481" cy="3340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C23BC3-1F62-6043-9D71-AEE9D477A84A}"/>
              </a:ext>
            </a:extLst>
          </p:cNvPr>
          <p:cNvSpPr/>
          <p:nvPr/>
        </p:nvSpPr>
        <p:spPr>
          <a:xfrm>
            <a:off x="8445357" y="4212404"/>
            <a:ext cx="719191" cy="22266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110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Pink = Mixers, Yellow = CNN-based models, Blue = Attention-based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Big size of upstream dataset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It's not the best, but it's fast and accurate.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74D56-7B9E-5B4C-ABC9-B8D952097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1"/>
          <a:stretch/>
        </p:blipFill>
        <p:spPr>
          <a:xfrm>
            <a:off x="2897141" y="3429000"/>
            <a:ext cx="6397718" cy="301005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573D207D-27DE-0E4F-8AB4-F4BC35043201}"/>
              </a:ext>
            </a:extLst>
          </p:cNvPr>
          <p:cNvSpPr/>
          <p:nvPr/>
        </p:nvSpPr>
        <p:spPr>
          <a:xfrm>
            <a:off x="3198345" y="4288321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E337C06-A3E4-7640-B3FE-138A4D893593}"/>
              </a:ext>
            </a:extLst>
          </p:cNvPr>
          <p:cNvSpPr/>
          <p:nvPr/>
        </p:nvSpPr>
        <p:spPr>
          <a:xfrm>
            <a:off x="3198345" y="5221850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62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9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describe a very simple architecture for vision.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believe these results open many questions.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hope that our results spark further research, beyond the convolution and self-attention.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17073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402637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9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2253766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02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9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916527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1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</a:t>
            </a:r>
            <a:r>
              <a:rPr kumimoji="1" lang="en-US" altLang="ko-KR" dirty="0"/>
              <a:t>16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16</a:t>
            </a:r>
            <a:r>
              <a:rPr kumimoji="1" lang="en-US" altLang="ko-Kore-KR" dirty="0"/>
              <a:t>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DCA013-CB6D-384E-B077-24C6E812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09" y="4317980"/>
            <a:ext cx="1397299" cy="125615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F56B72-D4FB-0E43-BFF4-D60DF9F60A2E}"/>
              </a:ext>
            </a:extLst>
          </p:cNvPr>
          <p:cNvSpPr txBox="1"/>
          <p:nvPr/>
        </p:nvSpPr>
        <p:spPr>
          <a:xfrm>
            <a:off x="1376315" y="5574138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image encoder</a:t>
            </a:r>
            <a:endParaRPr kumimoji="1" lang="ko-Kore-KR" altLang="en-US" sz="11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03C7D007-7763-AF49-8CDC-BED2C5053606}"/>
              </a:ext>
            </a:extLst>
          </p:cNvPr>
          <p:cNvSpPr/>
          <p:nvPr/>
        </p:nvSpPr>
        <p:spPr>
          <a:xfrm>
            <a:off x="3011270" y="4838180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496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of </a:t>
            </a:r>
            <a:r>
              <a:rPr kumimoji="1" lang="en-US" altLang="ko-Kore-KR" dirty="0"/>
              <a:t>locations summed with learned embeddings(=is foreground)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make embedding </a:t>
            </a:r>
            <a:r>
              <a:rPr lang="en" altLang="ko-Kore-KR" dirty="0"/>
              <a:t>and image embedding are added element-wise</a:t>
            </a:r>
            <a:endParaRPr kumimoji="1" lang="en-US" altLang="ko-Kore-KR" dirty="0"/>
          </a:p>
          <a:p>
            <a:r>
              <a:rPr kumimoji="1" lang="en-US" altLang="ko-Kore-KR" dirty="0"/>
              <a:t>                (</a:t>
            </a:r>
            <a:r>
              <a:rPr lang="en" altLang="ko-Kore-KR" dirty="0"/>
              <a:t>downscale mask embedding to 16× lower resolution and 1x1 Conv)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73A35D-AF2D-8C44-A4FF-2269F377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3" y="5832356"/>
            <a:ext cx="1847017" cy="63345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6A6F5-B1E1-C845-B8E2-3B1F0BD7CA53}"/>
              </a:ext>
            </a:extLst>
          </p:cNvPr>
          <p:cNvSpPr txBox="1"/>
          <p:nvPr/>
        </p:nvSpPr>
        <p:spPr>
          <a:xfrm>
            <a:off x="831785" y="5570746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prompt encoder</a:t>
            </a:r>
            <a:endParaRPr kumimoji="1" lang="ko-Kore-KR" altLang="en-US" sz="11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522770D-7655-5541-804C-FAAE6A5B5BAD}"/>
              </a:ext>
            </a:extLst>
          </p:cNvPr>
          <p:cNvSpPr/>
          <p:nvPr/>
        </p:nvSpPr>
        <p:spPr>
          <a:xfrm>
            <a:off x="3011270" y="6041203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062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B296AB-ED90-B140-B7DC-16D726D32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50" y="3119776"/>
            <a:ext cx="3045484" cy="97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A12FE-2564-0440-A12D-FA5391A1C860}"/>
              </a:ext>
            </a:extLst>
          </p:cNvPr>
          <p:cNvSpPr txBox="1"/>
          <p:nvPr/>
        </p:nvSpPr>
        <p:spPr>
          <a:xfrm>
            <a:off x="8616984" y="2811999"/>
            <a:ext cx="1640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[point-wise MLP]</a:t>
            </a:r>
            <a:endParaRPr kumimoji="1" lang="ko-Kore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7A99E0-522F-BC43-AE4D-514330368A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1"/>
          <a:stretch/>
        </p:blipFill>
        <p:spPr>
          <a:xfrm>
            <a:off x="10438640" y="4363675"/>
            <a:ext cx="1316294" cy="2217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A8A130-3A69-104A-B673-7A8C12057D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4"/>
          <a:stretch/>
        </p:blipFill>
        <p:spPr>
          <a:xfrm>
            <a:off x="10602930" y="4119827"/>
            <a:ext cx="1152004" cy="2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2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r>
              <a:rPr kumimoji="1" lang="en-US" altLang="ko-Kore-KR" dirty="0"/>
              <a:t>          This Q is last token embedding after 7 layers(=1 of full decoder + self attn + cross attn + MLP)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output to a small 3-layer MLP. (for matching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dot product</a:t>
            </a:r>
            <a:r>
              <a:rPr kumimoji="1" lang="en-US" altLang="ko-KR" dirty="0"/>
              <a:t>(=@)</a:t>
            </a:r>
            <a:r>
              <a:rPr kumimoji="1" lang="en-US" altLang="ko-Kore-KR" dirty="0"/>
              <a:t>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DFAAB-9020-5441-ADDF-8D56655A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1" y="3713077"/>
            <a:ext cx="2030983" cy="1181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FD46E-A212-1C49-9F2F-12D3F9A9C43D}"/>
              </a:ext>
            </a:extLst>
          </p:cNvPr>
          <p:cNvSpPr txBox="1"/>
          <p:nvPr/>
        </p:nvSpPr>
        <p:spPr>
          <a:xfrm>
            <a:off x="9632750" y="3405300"/>
            <a:ext cx="184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[small 3-layer MLP]</a:t>
            </a:r>
            <a:endParaRPr kumimoji="1" lang="ko-Kore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683EB-91CC-A745-833E-6D07287193B7}"/>
              </a:ext>
            </a:extLst>
          </p:cNvPr>
          <p:cNvSpPr txBox="1"/>
          <p:nvPr/>
        </p:nvSpPr>
        <p:spPr>
          <a:xfrm>
            <a:off x="9632750" y="4894562"/>
            <a:ext cx="218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Lower dim = bigger size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6232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three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45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5)</a:t>
            </a:r>
            <a:r>
              <a:rPr kumimoji="1" lang="ko-KR" altLang="en-US" dirty="0"/>
              <a:t> </a:t>
            </a:r>
            <a:r>
              <a:rPr kumimoji="1" lang="en-US" altLang="ko-KR" dirty="0"/>
              <a:t>New point is 1’s foreground point. Repeat this process in automatic.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9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(4.3M masks)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6 times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this stage</a:t>
            </a:r>
            <a:r>
              <a:rPr kumimoji="1" lang="en-US" altLang="ko-Kore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60F539-23B0-9F4E-A434-B403C450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720E4C-D94A-0647-A8E3-0B8BCCA3C934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Existed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B26E87-D349-1E48-A602-0D6CA19FE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5EFD063E-A81A-4943-9AF3-7EDFAF3C3380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D7A17E-F904-CA4D-A71E-607F079F6E42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F466CD84-AE0A-CC4D-826E-0E766F75320E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C8131-6F4A-794E-8C38-9208759C7F84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C1C4FB-2E3E-8A48-AD40-4292018BD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F28BCED-AFAB-2A47-AC5E-BE36E014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C4D3E90D-A203-2A40-9BDD-DAA4CBC44B64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F82C5-2D3D-3140-B372-A3857628B8FE}"/>
              </a:ext>
            </a:extLst>
          </p:cNvPr>
          <p:cNvSpPr txBox="1"/>
          <p:nvPr/>
        </p:nvSpPr>
        <p:spPr>
          <a:xfrm>
            <a:off x="8570601" y="4778503"/>
            <a:ext cx="126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Click</a:t>
            </a:r>
          </a:p>
          <a:p>
            <a:pPr algn="ctr"/>
            <a:r>
              <a:rPr kumimoji="1" lang="en-US" altLang="ko-Kore-KR" sz="1400" b="1" dirty="0"/>
              <a:t>Brush/Eraser</a:t>
            </a:r>
          </a:p>
        </p:txBody>
      </p:sp>
    </p:spTree>
    <p:extLst>
      <p:ext uri="{BB962C8B-B14F-4D97-AF65-F5344CB8AC3E}">
        <p14:creationId xmlns:p14="http://schemas.microsoft.com/office/powerpoint/2010/main" val="2954789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Semi-automatic stage (10.2M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9FFD1-A05C-B746-99B3-1BCEF6AC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84364-84DF-3441-9DEC-3D8B49B7901C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Manual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CF2383-4144-A94E-AECF-E9958D7E3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BB27469-18C5-1A49-92BE-56A6611A592E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8926A-9D92-2140-BC39-AC74B66AE424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6FEC9EAC-6DF4-B74F-A7CA-79EC34E9CF6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89488-8AC3-BC4F-9D07-AA7DEAC5B81F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0A811CF-1C55-FB42-AFB9-374792FA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6D8DA7-E2D7-AE4E-85C8-FCE208B8E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D6D6A42-733E-C34C-9084-A298B4EE4A4D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797F1-93A3-B940-A69F-A2DB5811F224}"/>
              </a:ext>
            </a:extLst>
          </p:cNvPr>
          <p:cNvSpPr txBox="1"/>
          <p:nvPr/>
        </p:nvSpPr>
        <p:spPr>
          <a:xfrm>
            <a:off x="8348010" y="4993946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Only click for add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5457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 (1.1B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For fully automatic, we need to apply two major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enough masks -&gt; model predict valid masks.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ambiguity-aware -&gt; model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NMS has been applied for duplicate mask deletion.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A4AE15-C95C-E141-8F0D-6CE333D2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DA0BB-2AE4-EB40-92DE-C71D801F52F5}"/>
              </a:ext>
            </a:extLst>
          </p:cNvPr>
          <p:cNvSpPr txBox="1"/>
          <p:nvPr/>
        </p:nvSpPr>
        <p:spPr>
          <a:xfrm>
            <a:off x="474212" y="5906693"/>
            <a:ext cx="227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Semi-auto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66F102-1BBE-0A4D-8E6E-0A782181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97BB385E-FE9B-1F4A-A0B1-2F9D30440A06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45C27-72A3-AE43-A7C4-70E65FDCECBD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070E77A8-30CA-6942-9043-297E08518F4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DCD376-D797-C74B-BB81-C9D8CBFDCAA4}"/>
              </a:ext>
            </a:extLst>
          </p:cNvPr>
          <p:cNvSpPr txBox="1"/>
          <p:nvPr/>
        </p:nvSpPr>
        <p:spPr>
          <a:xfrm>
            <a:off x="5027566" y="477850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</a:p>
          <a:p>
            <a:pPr algn="ctr"/>
            <a:r>
              <a:rPr kumimoji="1" lang="en-US" altLang="ko-Kore-KR" sz="1400" b="1" dirty="0"/>
              <a:t>(=labeling)</a:t>
            </a:r>
            <a:endParaRPr kumimoji="1" lang="ko-Kore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A360D-7651-E143-BA19-BEAE74ED0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0E7CB5-6699-0E42-89BC-28D00F96E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1" name="곱하기 30">
            <a:extLst>
              <a:ext uri="{FF2B5EF4-FFF2-40B4-BE49-F238E27FC236}">
                <a16:creationId xmlns:a16="http://schemas.microsoft.com/office/drawing/2014/main" id="{39AE1E85-24CE-1C4E-B663-5A88E8355001}"/>
              </a:ext>
            </a:extLst>
          </p:cNvPr>
          <p:cNvSpPr/>
          <p:nvPr/>
        </p:nvSpPr>
        <p:spPr>
          <a:xfrm>
            <a:off x="9832535" y="4662612"/>
            <a:ext cx="1508760" cy="1480544"/>
          </a:xfrm>
          <a:prstGeom prst="mathMultiply">
            <a:avLst>
              <a:gd name="adj1" fmla="val 13484"/>
            </a:avLst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715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243780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59785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108829</TotalTime>
  <Words>7367</Words>
  <Application>Microsoft Macintosh PowerPoint</Application>
  <PresentationFormat>와이드스크린</PresentationFormat>
  <Paragraphs>1887</Paragraphs>
  <Slides>156</Slides>
  <Notes>156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156</vt:i4>
      </vt:variant>
    </vt:vector>
  </HeadingPairs>
  <TitlesOfParts>
    <vt:vector size="162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1724</cp:revision>
  <dcterms:created xsi:type="dcterms:W3CDTF">2018-02-21T02:23:39Z</dcterms:created>
  <dcterms:modified xsi:type="dcterms:W3CDTF">2023-08-07T08:49:46Z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